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7"/>
  </p:handoutMasterIdLst>
  <p:sldIdLst>
    <p:sldId id="289" r:id="rId5"/>
    <p:sldId id="290" r:id="rId6"/>
    <p:sldId id="302" r:id="rId7"/>
    <p:sldId id="301" r:id="rId8"/>
    <p:sldId id="293" r:id="rId9"/>
    <p:sldId id="294" r:id="rId10"/>
    <p:sldId id="303" r:id="rId11"/>
    <p:sldId id="300" r:id="rId12"/>
    <p:sldId id="297" r:id="rId13"/>
    <p:sldId id="304" r:id="rId14"/>
    <p:sldId id="305"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7" autoAdjust="0"/>
    <p:restoredTop sz="95833" autoAdjust="0"/>
  </p:normalViewPr>
  <p:slideViewPr>
    <p:cSldViewPr snapToGrid="0" showGuides="1">
      <p:cViewPr varScale="1">
        <p:scale>
          <a:sx n="106" d="100"/>
          <a:sy n="106" d="100"/>
        </p:scale>
        <p:origin x="1208" y="184"/>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9/5/23</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dirty="0">
                <a:latin typeface="+mj-lt"/>
              </a:rPr>
              <a:t>Scenic Heights Elementary School</a:t>
            </a: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fontScale="70000" lnSpcReduction="20000"/>
          </a:bodyPr>
          <a:lstStyle/>
          <a:p>
            <a:r>
              <a:rPr lang="en-US" dirty="0"/>
              <a:t>Volunteer Training</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p:txBody>
          <a:bodyPr>
            <a:normAutofit/>
          </a:bodyPr>
          <a:lstStyle/>
          <a:p>
            <a:r>
              <a:rPr lang="en-US" dirty="0">
                <a:latin typeface="+mj-lt"/>
              </a:rPr>
              <a:t>September 6, 2023</a:t>
            </a: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normAutofit fontScale="90000"/>
          </a:bodyPr>
          <a:lstStyle/>
          <a:p>
            <a:r>
              <a:rPr lang="en-US" dirty="0"/>
              <a:t>Volunteer Training Sign-In Sheet</a:t>
            </a:r>
          </a:p>
          <a:p>
            <a:r>
              <a:rPr lang="en-US" sz="3600" dirty="0"/>
              <a:t>September 2023</a:t>
            </a:r>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19" y="2382253"/>
            <a:ext cx="7884159" cy="4025484"/>
          </a:xfrm>
        </p:spPr>
        <p:txBody>
          <a:bodyPr/>
          <a:lstStyle/>
          <a:p>
            <a:pPr marL="285750" indent="-285750" algn="l">
              <a:lnSpc>
                <a:spcPts val="2800"/>
              </a:lnSpc>
              <a:buFont typeface="Arial" panose="020B0604020202020204" pitchFamily="34" charset="0"/>
              <a:buChar char="•"/>
            </a:pPr>
            <a:r>
              <a:rPr lang="en-US" sz="1600" dirty="0"/>
              <a:t>Please sign and include your best contact Information: Phone number/E-mail Address</a:t>
            </a:r>
            <a:endParaRPr lang="en-US" sz="2800" dirty="0"/>
          </a:p>
          <a:p>
            <a:endParaRPr lang="en-US" sz="2400" dirty="0"/>
          </a:p>
          <a:p>
            <a:endParaRPr lang="en-US" dirty="0"/>
          </a:p>
        </p:txBody>
      </p:sp>
      <p:graphicFrame>
        <p:nvGraphicFramePr>
          <p:cNvPr id="2" name="Table 4">
            <a:extLst>
              <a:ext uri="{FF2B5EF4-FFF2-40B4-BE49-F238E27FC236}">
                <a16:creationId xmlns:a16="http://schemas.microsoft.com/office/drawing/2014/main" id="{83C9539A-09DA-486A-7470-11EAB06A0F9D}"/>
              </a:ext>
            </a:extLst>
          </p:cNvPr>
          <p:cNvGraphicFramePr>
            <a:graphicFrameLocks noGrp="1"/>
          </p:cNvGraphicFramePr>
          <p:nvPr>
            <p:extLst>
              <p:ext uri="{D42A27DB-BD31-4B8C-83A1-F6EECF244321}">
                <p14:modId xmlns:p14="http://schemas.microsoft.com/office/powerpoint/2010/main" val="2940002147"/>
              </p:ext>
            </p:extLst>
          </p:nvPr>
        </p:nvGraphicFramePr>
        <p:xfrm>
          <a:off x="1976122" y="2942865"/>
          <a:ext cx="8407131" cy="3700635"/>
        </p:xfrm>
        <a:graphic>
          <a:graphicData uri="http://schemas.openxmlformats.org/drawingml/2006/table">
            <a:tbl>
              <a:tblPr firstRow="1" bandRow="1">
                <a:tableStyleId>{5C22544A-7EE6-4342-B048-85BDC9FD1C3A}</a:tableStyleId>
              </a:tblPr>
              <a:tblGrid>
                <a:gridCol w="2802377">
                  <a:extLst>
                    <a:ext uri="{9D8B030D-6E8A-4147-A177-3AD203B41FA5}">
                      <a16:colId xmlns:a16="http://schemas.microsoft.com/office/drawing/2014/main" val="2121314027"/>
                    </a:ext>
                  </a:extLst>
                </a:gridCol>
                <a:gridCol w="2802377">
                  <a:extLst>
                    <a:ext uri="{9D8B030D-6E8A-4147-A177-3AD203B41FA5}">
                      <a16:colId xmlns:a16="http://schemas.microsoft.com/office/drawing/2014/main" val="4051458618"/>
                    </a:ext>
                  </a:extLst>
                </a:gridCol>
                <a:gridCol w="2802377">
                  <a:extLst>
                    <a:ext uri="{9D8B030D-6E8A-4147-A177-3AD203B41FA5}">
                      <a16:colId xmlns:a16="http://schemas.microsoft.com/office/drawing/2014/main" val="2813887657"/>
                    </a:ext>
                  </a:extLst>
                </a:gridCol>
              </a:tblGrid>
              <a:tr h="406659">
                <a:tc>
                  <a:txBody>
                    <a:bodyPr/>
                    <a:lstStyle/>
                    <a:p>
                      <a:r>
                        <a:rPr lang="en-US" dirty="0"/>
                        <a:t>Name</a:t>
                      </a:r>
                    </a:p>
                  </a:txBody>
                  <a:tcPr/>
                </a:tc>
                <a:tc>
                  <a:txBody>
                    <a:bodyPr/>
                    <a:lstStyle/>
                    <a:p>
                      <a:r>
                        <a:rPr lang="en-US" dirty="0"/>
                        <a:t>Phone Number</a:t>
                      </a:r>
                    </a:p>
                  </a:txBody>
                  <a:tcPr/>
                </a:tc>
                <a:tc>
                  <a:txBody>
                    <a:bodyPr/>
                    <a:lstStyle/>
                    <a:p>
                      <a:r>
                        <a:rPr lang="en-US" dirty="0"/>
                        <a:t>E-mail Address </a:t>
                      </a:r>
                    </a:p>
                  </a:txBody>
                  <a:tcPr/>
                </a:tc>
                <a:extLst>
                  <a:ext uri="{0D108BD9-81ED-4DB2-BD59-A6C34878D82A}">
                    <a16:rowId xmlns:a16="http://schemas.microsoft.com/office/drawing/2014/main" val="240511333"/>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7075260"/>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06223354"/>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5669209"/>
                  </a:ext>
                </a:extLst>
              </a:tr>
              <a:tr h="4705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8778362"/>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663903"/>
                  </a:ext>
                </a:extLst>
              </a:tr>
              <a:tr h="4705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69648108"/>
                  </a:ext>
                </a:extLst>
              </a:tr>
              <a:tr h="4705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9011081"/>
                  </a:ext>
                </a:extLst>
              </a:tr>
            </a:tbl>
          </a:graphicData>
        </a:graphic>
      </p:graphicFrame>
    </p:spTree>
    <p:extLst>
      <p:ext uri="{BB962C8B-B14F-4D97-AF65-F5344CB8AC3E}">
        <p14:creationId xmlns:p14="http://schemas.microsoft.com/office/powerpoint/2010/main" val="238804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normAutofit fontScale="90000"/>
          </a:bodyPr>
          <a:lstStyle/>
          <a:p>
            <a:r>
              <a:rPr lang="en-US" dirty="0"/>
              <a:t>Volunteer Training Sign-In Sheet</a:t>
            </a:r>
          </a:p>
          <a:p>
            <a:r>
              <a:rPr lang="en-US" sz="3600" dirty="0"/>
              <a:t>September 2023</a:t>
            </a:r>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19" y="2382253"/>
            <a:ext cx="7884159" cy="4025484"/>
          </a:xfrm>
        </p:spPr>
        <p:txBody>
          <a:bodyPr/>
          <a:lstStyle/>
          <a:p>
            <a:pPr marL="285750" indent="-285750" algn="l">
              <a:lnSpc>
                <a:spcPts val="2800"/>
              </a:lnSpc>
              <a:buFont typeface="Arial" panose="020B0604020202020204" pitchFamily="34" charset="0"/>
              <a:buChar char="•"/>
            </a:pPr>
            <a:r>
              <a:rPr lang="en-US" sz="1600" dirty="0"/>
              <a:t>Please sign and include your best contact Information: Phone number/E-mail Address</a:t>
            </a:r>
            <a:endParaRPr lang="en-US" sz="2800" dirty="0"/>
          </a:p>
          <a:p>
            <a:endParaRPr lang="en-US" sz="2400" dirty="0"/>
          </a:p>
          <a:p>
            <a:endParaRPr lang="en-US" dirty="0"/>
          </a:p>
        </p:txBody>
      </p:sp>
      <p:graphicFrame>
        <p:nvGraphicFramePr>
          <p:cNvPr id="2" name="Table 4">
            <a:extLst>
              <a:ext uri="{FF2B5EF4-FFF2-40B4-BE49-F238E27FC236}">
                <a16:creationId xmlns:a16="http://schemas.microsoft.com/office/drawing/2014/main" id="{83C9539A-09DA-486A-7470-11EAB06A0F9D}"/>
              </a:ext>
            </a:extLst>
          </p:cNvPr>
          <p:cNvGraphicFramePr>
            <a:graphicFrameLocks noGrp="1"/>
          </p:cNvGraphicFramePr>
          <p:nvPr/>
        </p:nvGraphicFramePr>
        <p:xfrm>
          <a:off x="1976122" y="2942865"/>
          <a:ext cx="8407131" cy="3700635"/>
        </p:xfrm>
        <a:graphic>
          <a:graphicData uri="http://schemas.openxmlformats.org/drawingml/2006/table">
            <a:tbl>
              <a:tblPr firstRow="1" bandRow="1">
                <a:tableStyleId>{5C22544A-7EE6-4342-B048-85BDC9FD1C3A}</a:tableStyleId>
              </a:tblPr>
              <a:tblGrid>
                <a:gridCol w="2802377">
                  <a:extLst>
                    <a:ext uri="{9D8B030D-6E8A-4147-A177-3AD203B41FA5}">
                      <a16:colId xmlns:a16="http://schemas.microsoft.com/office/drawing/2014/main" val="2121314027"/>
                    </a:ext>
                  </a:extLst>
                </a:gridCol>
                <a:gridCol w="2802377">
                  <a:extLst>
                    <a:ext uri="{9D8B030D-6E8A-4147-A177-3AD203B41FA5}">
                      <a16:colId xmlns:a16="http://schemas.microsoft.com/office/drawing/2014/main" val="4051458618"/>
                    </a:ext>
                  </a:extLst>
                </a:gridCol>
                <a:gridCol w="2802377">
                  <a:extLst>
                    <a:ext uri="{9D8B030D-6E8A-4147-A177-3AD203B41FA5}">
                      <a16:colId xmlns:a16="http://schemas.microsoft.com/office/drawing/2014/main" val="2813887657"/>
                    </a:ext>
                  </a:extLst>
                </a:gridCol>
              </a:tblGrid>
              <a:tr h="406659">
                <a:tc>
                  <a:txBody>
                    <a:bodyPr/>
                    <a:lstStyle/>
                    <a:p>
                      <a:r>
                        <a:rPr lang="en-US" dirty="0"/>
                        <a:t>Name</a:t>
                      </a:r>
                    </a:p>
                  </a:txBody>
                  <a:tcPr/>
                </a:tc>
                <a:tc>
                  <a:txBody>
                    <a:bodyPr/>
                    <a:lstStyle/>
                    <a:p>
                      <a:r>
                        <a:rPr lang="en-US" dirty="0"/>
                        <a:t>Phone Number</a:t>
                      </a:r>
                    </a:p>
                  </a:txBody>
                  <a:tcPr/>
                </a:tc>
                <a:tc>
                  <a:txBody>
                    <a:bodyPr/>
                    <a:lstStyle/>
                    <a:p>
                      <a:r>
                        <a:rPr lang="en-US" dirty="0"/>
                        <a:t>E-mail Address </a:t>
                      </a:r>
                    </a:p>
                  </a:txBody>
                  <a:tcPr/>
                </a:tc>
                <a:extLst>
                  <a:ext uri="{0D108BD9-81ED-4DB2-BD59-A6C34878D82A}">
                    <a16:rowId xmlns:a16="http://schemas.microsoft.com/office/drawing/2014/main" val="240511333"/>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7075260"/>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06223354"/>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5669209"/>
                  </a:ext>
                </a:extLst>
              </a:tr>
              <a:tr h="4705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8778362"/>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663903"/>
                  </a:ext>
                </a:extLst>
              </a:tr>
              <a:tr h="4705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69648108"/>
                  </a:ext>
                </a:extLst>
              </a:tr>
              <a:tr h="4705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9011081"/>
                  </a:ext>
                </a:extLst>
              </a:tr>
            </a:tbl>
          </a:graphicData>
        </a:graphic>
      </p:graphicFrame>
    </p:spTree>
    <p:extLst>
      <p:ext uri="{BB962C8B-B14F-4D97-AF65-F5344CB8AC3E}">
        <p14:creationId xmlns:p14="http://schemas.microsoft.com/office/powerpoint/2010/main" val="156227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normAutofit fontScale="90000"/>
          </a:bodyPr>
          <a:lstStyle/>
          <a:p>
            <a:r>
              <a:rPr lang="en-US" dirty="0"/>
              <a:t>Volunteer Training Sign-In Sheet</a:t>
            </a:r>
          </a:p>
          <a:p>
            <a:r>
              <a:rPr lang="en-US" sz="3600" dirty="0"/>
              <a:t>September 2023</a:t>
            </a:r>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19" y="2382253"/>
            <a:ext cx="7884159" cy="4025484"/>
          </a:xfrm>
        </p:spPr>
        <p:txBody>
          <a:bodyPr/>
          <a:lstStyle/>
          <a:p>
            <a:pPr marL="285750" indent="-285750" algn="l">
              <a:lnSpc>
                <a:spcPts val="2800"/>
              </a:lnSpc>
              <a:buFont typeface="Arial" panose="020B0604020202020204" pitchFamily="34" charset="0"/>
              <a:buChar char="•"/>
            </a:pPr>
            <a:r>
              <a:rPr lang="en-US" sz="1600" dirty="0"/>
              <a:t>Please sign and include your best contact Information: Phone number/E-mail Address</a:t>
            </a:r>
            <a:endParaRPr lang="en-US" sz="2800" dirty="0"/>
          </a:p>
          <a:p>
            <a:endParaRPr lang="en-US" sz="2400" dirty="0"/>
          </a:p>
          <a:p>
            <a:endParaRPr lang="en-US" dirty="0"/>
          </a:p>
        </p:txBody>
      </p:sp>
      <p:graphicFrame>
        <p:nvGraphicFramePr>
          <p:cNvPr id="2" name="Table 4">
            <a:extLst>
              <a:ext uri="{FF2B5EF4-FFF2-40B4-BE49-F238E27FC236}">
                <a16:creationId xmlns:a16="http://schemas.microsoft.com/office/drawing/2014/main" id="{83C9539A-09DA-486A-7470-11EAB06A0F9D}"/>
              </a:ext>
            </a:extLst>
          </p:cNvPr>
          <p:cNvGraphicFramePr>
            <a:graphicFrameLocks noGrp="1"/>
          </p:cNvGraphicFramePr>
          <p:nvPr/>
        </p:nvGraphicFramePr>
        <p:xfrm>
          <a:off x="1976122" y="2942865"/>
          <a:ext cx="8407131" cy="3700635"/>
        </p:xfrm>
        <a:graphic>
          <a:graphicData uri="http://schemas.openxmlformats.org/drawingml/2006/table">
            <a:tbl>
              <a:tblPr firstRow="1" bandRow="1">
                <a:tableStyleId>{5C22544A-7EE6-4342-B048-85BDC9FD1C3A}</a:tableStyleId>
              </a:tblPr>
              <a:tblGrid>
                <a:gridCol w="2802377">
                  <a:extLst>
                    <a:ext uri="{9D8B030D-6E8A-4147-A177-3AD203B41FA5}">
                      <a16:colId xmlns:a16="http://schemas.microsoft.com/office/drawing/2014/main" val="2121314027"/>
                    </a:ext>
                  </a:extLst>
                </a:gridCol>
                <a:gridCol w="2802377">
                  <a:extLst>
                    <a:ext uri="{9D8B030D-6E8A-4147-A177-3AD203B41FA5}">
                      <a16:colId xmlns:a16="http://schemas.microsoft.com/office/drawing/2014/main" val="4051458618"/>
                    </a:ext>
                  </a:extLst>
                </a:gridCol>
                <a:gridCol w="2802377">
                  <a:extLst>
                    <a:ext uri="{9D8B030D-6E8A-4147-A177-3AD203B41FA5}">
                      <a16:colId xmlns:a16="http://schemas.microsoft.com/office/drawing/2014/main" val="2813887657"/>
                    </a:ext>
                  </a:extLst>
                </a:gridCol>
              </a:tblGrid>
              <a:tr h="406659">
                <a:tc>
                  <a:txBody>
                    <a:bodyPr/>
                    <a:lstStyle/>
                    <a:p>
                      <a:r>
                        <a:rPr lang="en-US" dirty="0"/>
                        <a:t>Name</a:t>
                      </a:r>
                    </a:p>
                  </a:txBody>
                  <a:tcPr/>
                </a:tc>
                <a:tc>
                  <a:txBody>
                    <a:bodyPr/>
                    <a:lstStyle/>
                    <a:p>
                      <a:r>
                        <a:rPr lang="en-US" dirty="0"/>
                        <a:t>Phone Number</a:t>
                      </a:r>
                    </a:p>
                  </a:txBody>
                  <a:tcPr/>
                </a:tc>
                <a:tc>
                  <a:txBody>
                    <a:bodyPr/>
                    <a:lstStyle/>
                    <a:p>
                      <a:r>
                        <a:rPr lang="en-US" dirty="0"/>
                        <a:t>E-mail Address </a:t>
                      </a:r>
                    </a:p>
                  </a:txBody>
                  <a:tcPr/>
                </a:tc>
                <a:extLst>
                  <a:ext uri="{0D108BD9-81ED-4DB2-BD59-A6C34878D82A}">
                    <a16:rowId xmlns:a16="http://schemas.microsoft.com/office/drawing/2014/main" val="240511333"/>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7075260"/>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06223354"/>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35669209"/>
                  </a:ext>
                </a:extLst>
              </a:tr>
              <a:tr h="4705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98778362"/>
                  </a:ext>
                </a:extLst>
              </a:tr>
              <a:tr h="47056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663903"/>
                  </a:ext>
                </a:extLst>
              </a:tr>
              <a:tr h="47056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69648108"/>
                  </a:ext>
                </a:extLst>
              </a:tr>
              <a:tr h="47056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09011081"/>
                  </a:ext>
                </a:extLst>
              </a:tr>
            </a:tbl>
          </a:graphicData>
        </a:graphic>
      </p:graphicFrame>
    </p:spTree>
    <p:extLst>
      <p:ext uri="{BB962C8B-B14F-4D97-AF65-F5344CB8AC3E}">
        <p14:creationId xmlns:p14="http://schemas.microsoft.com/office/powerpoint/2010/main" val="93727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r>
              <a:rPr lang="en-US" dirty="0"/>
              <a:t>Welcome Volunteers!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712144" y="1600201"/>
            <a:ext cx="6400800" cy="4439707"/>
          </a:xfrm>
        </p:spPr>
        <p:txBody>
          <a:bodyPr>
            <a:normAutofit fontScale="85000" lnSpcReduction="10000"/>
          </a:bodyPr>
          <a:lstStyle/>
          <a:p>
            <a:pPr marL="342900" indent="-342900" algn="l">
              <a:lnSpc>
                <a:spcPts val="2800"/>
              </a:lnSpc>
              <a:buFont typeface="Arial" panose="020B0604020202020204" pitchFamily="34" charset="0"/>
              <a:buChar char="•"/>
            </a:pPr>
            <a:r>
              <a:rPr lang="en-US" sz="2400" dirty="0"/>
              <a:t>Welcome to Scenic Heights- We appreciate you being here. We want you to enjoy your volunteer experience!</a:t>
            </a:r>
          </a:p>
          <a:p>
            <a:pPr marL="342900" indent="-342900" algn="l">
              <a:lnSpc>
                <a:spcPts val="2800"/>
              </a:lnSpc>
              <a:buFont typeface="Arial" panose="020B0604020202020204" pitchFamily="34" charset="0"/>
              <a:buChar char="•"/>
            </a:pPr>
            <a:r>
              <a:rPr lang="en-US" sz="2400" dirty="0">
                <a:solidFill>
                  <a:schemeClr val="tx1">
                    <a:lumMod val="75000"/>
                    <a:lumOff val="25000"/>
                  </a:schemeClr>
                </a:solidFill>
              </a:rPr>
              <a:t>What has to be done so that you can begin your volunteer experience?</a:t>
            </a:r>
          </a:p>
          <a:p>
            <a:pPr marL="742950" lvl="1" indent="-285750" algn="l">
              <a:lnSpc>
                <a:spcPts val="2800"/>
              </a:lnSpc>
              <a:buFont typeface="Courier New" panose="02070309020205020404" pitchFamily="49" charset="0"/>
              <a:buChar char="o"/>
            </a:pPr>
            <a:r>
              <a:rPr lang="en-US" sz="2100" dirty="0">
                <a:solidFill>
                  <a:schemeClr val="tx1">
                    <a:lumMod val="75000"/>
                    <a:lumOff val="25000"/>
                  </a:schemeClr>
                </a:solidFill>
              </a:rPr>
              <a:t>Complete the Volunteer Application/ Affidavit of Good Morale Character – This is mandatory each year! </a:t>
            </a:r>
          </a:p>
          <a:p>
            <a:pPr marL="742950" lvl="1" indent="-285750" algn="l">
              <a:lnSpc>
                <a:spcPts val="2800"/>
              </a:lnSpc>
              <a:buFont typeface="Courier New" panose="02070309020205020404" pitchFamily="49" charset="0"/>
              <a:buChar char="o"/>
            </a:pPr>
            <a:r>
              <a:rPr lang="en-US" sz="2100" dirty="0">
                <a:solidFill>
                  <a:schemeClr val="tx1">
                    <a:lumMod val="75000"/>
                    <a:lumOff val="25000"/>
                  </a:schemeClr>
                </a:solidFill>
              </a:rPr>
              <a:t>Participate in Volunteer Training- This is mandatory each year! </a:t>
            </a:r>
          </a:p>
          <a:p>
            <a:pPr marL="742950" lvl="1" indent="-285750" algn="l">
              <a:lnSpc>
                <a:spcPts val="2800"/>
              </a:lnSpc>
              <a:buFont typeface="Courier New" panose="02070309020205020404" pitchFamily="49" charset="0"/>
              <a:buChar char="o"/>
            </a:pPr>
            <a:r>
              <a:rPr lang="en-US" sz="2100" dirty="0">
                <a:solidFill>
                  <a:schemeClr val="tx1">
                    <a:lumMod val="75000"/>
                    <a:lumOff val="25000"/>
                  </a:schemeClr>
                </a:solidFill>
              </a:rPr>
              <a:t>Let us know how you would like to help and when you are available- Be specific on your application. </a:t>
            </a:r>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Tree>
    <p:extLst>
      <p:ext uri="{BB962C8B-B14F-4D97-AF65-F5344CB8AC3E}">
        <p14:creationId xmlns:p14="http://schemas.microsoft.com/office/powerpoint/2010/main" val="300195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lstStyle/>
          <a:p>
            <a:r>
              <a:rPr lang="en-US" dirty="0"/>
              <a:t>Ways to get Involved</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18" y="1677675"/>
            <a:ext cx="6858000" cy="4638904"/>
          </a:xfrm>
        </p:spPr>
        <p:txBody>
          <a:bodyPr>
            <a:normAutofit/>
          </a:bodyPr>
          <a:lstStyle/>
          <a:p>
            <a:pPr marL="342900" indent="-342900">
              <a:lnSpc>
                <a:spcPts val="2800"/>
              </a:lnSpc>
              <a:buFont typeface="Arial" panose="020B0604020202020204" pitchFamily="34" charset="0"/>
              <a:buChar char="•"/>
            </a:pPr>
            <a:r>
              <a:rPr lang="en-US" dirty="0"/>
              <a:t>Help by serving as Room Mom/Dad/Grandparent</a:t>
            </a:r>
          </a:p>
          <a:p>
            <a:pPr marL="342900" indent="-342900">
              <a:lnSpc>
                <a:spcPts val="2800"/>
              </a:lnSpc>
              <a:buFont typeface="Arial" panose="020B0604020202020204" pitchFamily="34" charset="0"/>
              <a:buChar char="•"/>
            </a:pPr>
            <a:r>
              <a:rPr lang="en-US" dirty="0"/>
              <a:t>Help students find, read books and take AR tests in the library</a:t>
            </a:r>
          </a:p>
          <a:p>
            <a:pPr marL="342900" indent="-342900">
              <a:lnSpc>
                <a:spcPts val="2800"/>
              </a:lnSpc>
              <a:buFont typeface="Arial" panose="020B0604020202020204" pitchFamily="34" charset="0"/>
              <a:buChar char="•"/>
            </a:pPr>
            <a:r>
              <a:rPr lang="en-US" dirty="0"/>
              <a:t>Help students with math facts</a:t>
            </a:r>
          </a:p>
          <a:p>
            <a:pPr marL="342900" indent="-342900">
              <a:lnSpc>
                <a:spcPts val="2800"/>
              </a:lnSpc>
              <a:buFont typeface="Arial" panose="020B0604020202020204" pitchFamily="34" charset="0"/>
              <a:buChar char="•"/>
            </a:pPr>
            <a:r>
              <a:rPr lang="en-US" dirty="0"/>
              <a:t>Help students with sight words</a:t>
            </a:r>
          </a:p>
          <a:p>
            <a:pPr marL="342900" indent="-342900">
              <a:lnSpc>
                <a:spcPts val="2800"/>
              </a:lnSpc>
              <a:buFont typeface="Arial" panose="020B0604020202020204" pitchFamily="34" charset="0"/>
              <a:buChar char="•"/>
            </a:pPr>
            <a:r>
              <a:rPr lang="en-US" dirty="0"/>
              <a:t>Help beautify the campus</a:t>
            </a:r>
          </a:p>
          <a:p>
            <a:pPr marL="342900" indent="-342900">
              <a:lnSpc>
                <a:spcPts val="2800"/>
              </a:lnSpc>
              <a:buFont typeface="Arial" panose="020B0604020202020204" pitchFamily="34" charset="0"/>
              <a:buChar char="•"/>
            </a:pPr>
            <a:r>
              <a:rPr lang="en-US" dirty="0"/>
              <a:t>Help out during school events like programs, carnival, and field trips</a:t>
            </a:r>
          </a:p>
          <a:p>
            <a:pPr marL="342900" indent="-342900">
              <a:lnSpc>
                <a:spcPts val="2800"/>
              </a:lnSpc>
              <a:buFont typeface="Arial" panose="020B0604020202020204" pitchFamily="34" charset="0"/>
              <a:buChar char="•"/>
            </a:pPr>
            <a:r>
              <a:rPr lang="en-US" dirty="0"/>
              <a:t>Help teachers prep materials: classroom, PE, Art, and Music</a:t>
            </a:r>
          </a:p>
          <a:p>
            <a:pPr marL="342900" indent="-342900">
              <a:lnSpc>
                <a:spcPts val="2800"/>
              </a:lnSpc>
              <a:buFont typeface="Arial" panose="020B0604020202020204" pitchFamily="34" charset="0"/>
              <a:buChar char="•"/>
            </a:pPr>
            <a:r>
              <a:rPr lang="en-US" dirty="0"/>
              <a:t>Help out with picture day and other daytime events</a:t>
            </a:r>
          </a:p>
          <a:p>
            <a:pPr marL="342900" indent="-342900">
              <a:lnSpc>
                <a:spcPts val="2800"/>
              </a:lnSpc>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17473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What to Do While on Campus</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2331720" y="2724912"/>
            <a:ext cx="7772401" cy="3892456"/>
          </a:xfrm>
        </p:spPr>
        <p:txBody>
          <a:bodyPr>
            <a:normAutofit/>
          </a:bodyPr>
          <a:lstStyle/>
          <a:p>
            <a:pPr marL="285750" indent="-285750">
              <a:lnSpc>
                <a:spcPts val="2800"/>
              </a:lnSpc>
              <a:buFont typeface="Arial" panose="020B0604020202020204" pitchFamily="34" charset="0"/>
              <a:buChar char="•"/>
            </a:pPr>
            <a:r>
              <a:rPr lang="en-US" sz="2000" b="1" dirty="0"/>
              <a:t>Check in at the front office- make sure to bring your license.</a:t>
            </a:r>
          </a:p>
          <a:p>
            <a:pPr marL="285750" indent="-285750">
              <a:lnSpc>
                <a:spcPts val="2800"/>
              </a:lnSpc>
              <a:buFont typeface="Arial" panose="020B0604020202020204" pitchFamily="34" charset="0"/>
              <a:buChar char="•"/>
            </a:pPr>
            <a:r>
              <a:rPr lang="en-US" sz="2000" b="1" dirty="0"/>
              <a:t>You will sign in and get a volunteer sticker to wear while on campus.</a:t>
            </a:r>
          </a:p>
          <a:p>
            <a:pPr marL="285750" indent="-285750">
              <a:lnSpc>
                <a:spcPts val="2800"/>
              </a:lnSpc>
              <a:buFont typeface="Arial" panose="020B0604020202020204" pitchFamily="34" charset="0"/>
              <a:buChar char="•"/>
            </a:pPr>
            <a:r>
              <a:rPr lang="en-US" sz="2000" b="1" dirty="0"/>
              <a:t>You will be given a visitor badge so you can enter the various buildings. </a:t>
            </a:r>
          </a:p>
          <a:p>
            <a:pPr marL="285750" indent="-285750">
              <a:lnSpc>
                <a:spcPts val="2800"/>
              </a:lnSpc>
              <a:buFont typeface="Arial" panose="020B0604020202020204" pitchFamily="34" charset="0"/>
              <a:buChar char="•"/>
            </a:pPr>
            <a:r>
              <a:rPr lang="en-US" sz="2000" b="1" dirty="0"/>
              <a:t>Make sure you coordinate with teacher/employee so they are prepared for your visit and your time is protected-we understand you can choose to do many things with your valuable time- we want to make the best of it! </a:t>
            </a:r>
          </a:p>
          <a:p>
            <a:pPr marL="285750" indent="-285750">
              <a:lnSpc>
                <a:spcPts val="2800"/>
              </a:lnSpc>
              <a:buFont typeface="Arial" panose="020B0604020202020204" pitchFamily="34" charset="0"/>
              <a:buChar char="•"/>
            </a:pPr>
            <a:endParaRPr lang="en-US" sz="2000" b="1" dirty="0"/>
          </a:p>
          <a:p>
            <a:pPr marL="285750" indent="-285750">
              <a:lnSpc>
                <a:spcPts val="2800"/>
              </a:lnSpc>
              <a:buFont typeface="Arial" panose="020B0604020202020204" pitchFamily="34" charset="0"/>
              <a:buChar char="•"/>
            </a:pPr>
            <a:endParaRPr lang="en-US" sz="2000" b="1" dirty="0"/>
          </a:p>
          <a:p>
            <a:pPr marL="285750" indent="-285750">
              <a:lnSpc>
                <a:spcPts val="2800"/>
              </a:lnSpc>
              <a:buFont typeface="Arial" panose="020B0604020202020204" pitchFamily="34" charset="0"/>
              <a:buChar char="•"/>
            </a:pPr>
            <a:endParaRPr lang="en-US" sz="2000" b="1" dirty="0">
              <a:solidFill>
                <a:schemeClr val="tx1">
                  <a:lumMod val="75000"/>
                  <a:lumOff val="25000"/>
                </a:schemeClr>
              </a:solidFill>
            </a:endParaRPr>
          </a:p>
          <a:p>
            <a:endParaRPr lang="en-US" dirty="0"/>
          </a:p>
          <a:p>
            <a:endParaRPr lang="en-US" dirty="0"/>
          </a:p>
        </p:txBody>
      </p:sp>
    </p:spTree>
    <p:extLst>
      <p:ext uri="{BB962C8B-B14F-4D97-AF65-F5344CB8AC3E}">
        <p14:creationId xmlns:p14="http://schemas.microsoft.com/office/powerpoint/2010/main" val="5249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A52C-1616-4DE9-8F38-FB14C873292F}"/>
              </a:ext>
            </a:extLst>
          </p:cNvPr>
          <p:cNvSpPr>
            <a:spLocks noGrp="1"/>
          </p:cNvSpPr>
          <p:nvPr>
            <p:ph type="title"/>
          </p:nvPr>
        </p:nvSpPr>
        <p:spPr/>
        <p:txBody>
          <a:bodyPr/>
          <a:lstStyle/>
          <a:p>
            <a:r>
              <a:rPr lang="en-US" dirty="0"/>
              <a:t>A Few Reminders:</a:t>
            </a:r>
          </a:p>
        </p:txBody>
      </p:sp>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914400" y="1600201"/>
            <a:ext cx="6400800" cy="4559967"/>
          </a:xfrm>
        </p:spPr>
        <p:txBody>
          <a:bodyPr>
            <a:normAutofit/>
          </a:bodyPr>
          <a:lstStyle/>
          <a:p>
            <a:pPr marL="285750" indent="-285750" algn="l">
              <a:lnSpc>
                <a:spcPts val="2800"/>
              </a:lnSpc>
              <a:buFont typeface="Arial" panose="020B0604020202020204" pitchFamily="34" charset="0"/>
              <a:buChar char="•"/>
            </a:pPr>
            <a:r>
              <a:rPr lang="en-US" sz="2400" dirty="0"/>
              <a:t>Pre-School age children are not allowed on campus- we apologize for the inconvenience.</a:t>
            </a:r>
          </a:p>
          <a:p>
            <a:pPr marL="285750" indent="-285750" algn="l">
              <a:lnSpc>
                <a:spcPts val="2800"/>
              </a:lnSpc>
              <a:buFont typeface="Arial" panose="020B0604020202020204" pitchFamily="34" charset="0"/>
              <a:buChar char="•"/>
            </a:pPr>
            <a:r>
              <a:rPr lang="en-US" sz="2400" dirty="0"/>
              <a:t>Volunteers are placed in classrooms where teachers have specifically requested assistance. </a:t>
            </a:r>
          </a:p>
          <a:p>
            <a:pPr marL="285750" indent="-285750" algn="l">
              <a:lnSpc>
                <a:spcPts val="2800"/>
              </a:lnSpc>
              <a:buFont typeface="Arial" panose="020B0604020202020204" pitchFamily="34" charset="0"/>
              <a:buChar char="•"/>
            </a:pPr>
            <a:r>
              <a:rPr lang="en-US" sz="2400" dirty="0"/>
              <a:t>You may work in your child’s room as long as the teacher has requested help and  it doesn’t interfere with the learning environment for your child or others. </a:t>
            </a:r>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9672" y="2491609"/>
            <a:ext cx="2645040" cy="2089582"/>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p:txBody>
          <a:bodyPr/>
          <a:lstStyle/>
          <a:p>
            <a:r>
              <a:rPr lang="en-US" dirty="0"/>
              <a:t>Golden Rules</a:t>
            </a:r>
          </a:p>
        </p:txBody>
      </p:sp>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389120" y="1947209"/>
            <a:ext cx="6858000" cy="4233672"/>
          </a:xfrm>
        </p:spPr>
        <p:txBody>
          <a:bodyPr>
            <a:normAutofit/>
          </a:bodyPr>
          <a:lstStyle/>
          <a:p>
            <a:pPr marL="285750" indent="-285750" algn="l">
              <a:lnSpc>
                <a:spcPts val="2800"/>
              </a:lnSpc>
              <a:buFont typeface="Arial" panose="020B0604020202020204" pitchFamily="34" charset="0"/>
              <a:buChar char="•"/>
            </a:pPr>
            <a:r>
              <a:rPr lang="en-US" sz="2400" dirty="0"/>
              <a:t>You will have access to privileged  information while in the classroom such as personal records, grades, behavior issues, etc. It is our responsibility to keep students’ information private. Confidentiality is key! </a:t>
            </a:r>
          </a:p>
          <a:p>
            <a:pPr marL="285750" indent="-285750" algn="l">
              <a:lnSpc>
                <a:spcPts val="2800"/>
              </a:lnSpc>
              <a:buFont typeface="Arial" panose="020B0604020202020204" pitchFamily="34" charset="0"/>
              <a:buChar char="•"/>
            </a:pPr>
            <a:r>
              <a:rPr lang="en-US" sz="2400" dirty="0"/>
              <a:t>Absolutely NO posting pictures of students or stories about individuals on social media. </a:t>
            </a:r>
          </a:p>
          <a:p>
            <a:pPr marL="285750" indent="-285750" algn="l">
              <a:lnSpc>
                <a:spcPts val="2800"/>
              </a:lnSpc>
              <a:buFont typeface="Arial" panose="020B0604020202020204" pitchFamily="34" charset="0"/>
              <a:buChar char="•"/>
            </a:pPr>
            <a:r>
              <a:rPr lang="en-US" sz="2400" dirty="0"/>
              <a:t> Just remember the GOLDEN RULE when it comes to dealing with others!</a:t>
            </a:r>
          </a:p>
          <a:p>
            <a:pPr algn="l">
              <a:lnSpc>
                <a:spcPts val="2800"/>
              </a:lnSpc>
            </a:pPr>
            <a:endParaRPr lang="en-US" dirty="0"/>
          </a:p>
        </p:txBody>
      </p:sp>
    </p:spTree>
    <p:extLst>
      <p:ext uri="{BB962C8B-B14F-4D97-AF65-F5344CB8AC3E}">
        <p14:creationId xmlns:p14="http://schemas.microsoft.com/office/powerpoint/2010/main" val="245869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p:txBody>
          <a:bodyPr/>
          <a:lstStyle/>
          <a:p>
            <a:r>
              <a:rPr lang="en-US" dirty="0"/>
              <a:t>School Policies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0358"/>
            <a:ext cx="6858000" cy="4233672"/>
          </a:xfrm>
        </p:spPr>
        <p:txBody>
          <a:bodyPr/>
          <a:lstStyle/>
          <a:p>
            <a:pPr marL="342900" indent="-342900">
              <a:lnSpc>
                <a:spcPts val="2800"/>
              </a:lnSpc>
              <a:buFont typeface="Arial" panose="020B0604020202020204" pitchFamily="34" charset="0"/>
              <a:buChar char="•"/>
            </a:pPr>
            <a:r>
              <a:rPr lang="en-US" sz="2000" dirty="0"/>
              <a:t>If you see something you are not comfortable with- let the administrative team know.</a:t>
            </a:r>
          </a:p>
          <a:p>
            <a:pPr marL="342900" indent="-342900">
              <a:lnSpc>
                <a:spcPts val="2800"/>
              </a:lnSpc>
              <a:buFont typeface="Arial" panose="020B0604020202020204" pitchFamily="34" charset="0"/>
              <a:buChar char="•"/>
            </a:pPr>
            <a:r>
              <a:rPr lang="en-US" sz="2000" dirty="0"/>
              <a:t>You are not a disciplinarian- let the classroom teacher or administrative team assist. </a:t>
            </a:r>
          </a:p>
          <a:p>
            <a:pPr marL="342900" indent="-342900">
              <a:lnSpc>
                <a:spcPts val="2800"/>
              </a:lnSpc>
              <a:buFont typeface="Arial" panose="020B0604020202020204" pitchFamily="34" charset="0"/>
              <a:buChar char="•"/>
            </a:pPr>
            <a:r>
              <a:rPr lang="en-US" sz="2000" dirty="0"/>
              <a:t>Safety concerns need to be reported to administrative team immediately. </a:t>
            </a:r>
            <a:endParaRPr lang="en-US" sz="2000" dirty="0">
              <a:solidFill>
                <a:schemeClr val="bg1"/>
              </a:solidFill>
            </a:endParaRPr>
          </a:p>
          <a:p>
            <a:endParaRPr lang="en-US" dirty="0"/>
          </a:p>
        </p:txBody>
      </p:sp>
    </p:spTree>
    <p:extLst>
      <p:ext uri="{BB962C8B-B14F-4D97-AF65-F5344CB8AC3E}">
        <p14:creationId xmlns:p14="http://schemas.microsoft.com/office/powerpoint/2010/main" val="11233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p:txBody>
          <a:bodyPr/>
          <a:lstStyle/>
          <a:p>
            <a:r>
              <a:rPr lang="en-US" dirty="0"/>
              <a:t>Get Involved</a:t>
            </a:r>
          </a:p>
          <a:p>
            <a:endParaRPr lang="en-US" dirty="0"/>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31720" y="2707105"/>
            <a:ext cx="7772400" cy="3700632"/>
          </a:xfrm>
        </p:spPr>
        <p:txBody>
          <a:bodyPr/>
          <a:lstStyle/>
          <a:p>
            <a:pPr marL="285750" indent="-285750" algn="l">
              <a:lnSpc>
                <a:spcPts val="2800"/>
              </a:lnSpc>
              <a:buFont typeface="Arial" panose="020B0604020202020204" pitchFamily="34" charset="0"/>
              <a:buChar char="•"/>
            </a:pPr>
            <a:r>
              <a:rPr lang="en-US" sz="2800" dirty="0"/>
              <a:t>Please consider joining the PTA this year.</a:t>
            </a:r>
          </a:p>
          <a:p>
            <a:pPr marL="285750" indent="-285750" algn="l">
              <a:lnSpc>
                <a:spcPts val="2800"/>
              </a:lnSpc>
              <a:buFont typeface="Arial" panose="020B0604020202020204" pitchFamily="34" charset="0"/>
              <a:buChar char="•"/>
            </a:pPr>
            <a:r>
              <a:rPr lang="en-US" sz="2800" dirty="0"/>
              <a:t>Thank you for your attendance and attention.</a:t>
            </a:r>
          </a:p>
          <a:p>
            <a:pPr marL="285750" indent="-285750" algn="l">
              <a:lnSpc>
                <a:spcPts val="2800"/>
              </a:lnSpc>
              <a:buFont typeface="Arial" panose="020B0604020202020204" pitchFamily="34" charset="0"/>
              <a:buChar char="•"/>
            </a:pPr>
            <a:r>
              <a:rPr lang="en-US" sz="2800" dirty="0"/>
              <a:t>We look forward to a great year! </a:t>
            </a:r>
          </a:p>
          <a:p>
            <a:endParaRPr lang="en-US" sz="2400" dirty="0"/>
          </a:p>
          <a:p>
            <a:endParaRPr lang="en-US" dirty="0"/>
          </a:p>
        </p:txBody>
      </p:sp>
    </p:spTree>
    <p:extLst>
      <p:ext uri="{BB962C8B-B14F-4D97-AF65-F5344CB8AC3E}">
        <p14:creationId xmlns:p14="http://schemas.microsoft.com/office/powerpoint/2010/main" val="112056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a:xfrm>
            <a:off x="4389119" y="946653"/>
            <a:ext cx="6857999" cy="2386094"/>
          </a:xfrm>
        </p:spPr>
        <p:txBody>
          <a:bodyPr>
            <a:normAutofit/>
          </a:bodyPr>
          <a:lstStyle/>
          <a:p>
            <a:r>
              <a:rPr lang="en-US" sz="7200" dirty="0"/>
              <a:t>Questions?</a:t>
            </a:r>
          </a:p>
        </p:txBody>
      </p:sp>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Illustration of a green pencil sharpener character ">
            <a:extLst>
              <a:ext uri="{FF2B5EF4-FFF2-40B4-BE49-F238E27FC236}">
                <a16:creationId xmlns:a16="http://schemas.microsoft.com/office/drawing/2014/main" id="{A5A4FC33-D142-4E28-8346-35D781135E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80273" y="2306952"/>
            <a:ext cx="1572593" cy="2244095"/>
          </a:xfrm>
          <a:prstGeom prst="rect">
            <a:avLst/>
          </a:prstGeom>
        </p:spPr>
      </p:pic>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4233672"/>
          </a:xfrm>
        </p:spPr>
        <p:txBody>
          <a:bodyPr/>
          <a:lstStyle/>
          <a:p>
            <a:endParaRPr lang="en-US" dirty="0"/>
          </a:p>
        </p:txBody>
      </p:sp>
    </p:spTree>
    <p:extLst>
      <p:ext uri="{BB962C8B-B14F-4D97-AF65-F5344CB8AC3E}">
        <p14:creationId xmlns:p14="http://schemas.microsoft.com/office/powerpoint/2010/main" val="2600515555"/>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8431A9B-4B87-4F2F-AB9E-CAE6A6729B86}">
  <ds:schemaRefs>
    <ds:schemaRef ds:uri="http://schemas.microsoft.com/sharepoint/v3/contenttype/forms"/>
  </ds:schemaRefs>
</ds:datastoreItem>
</file>

<file path=customXml/itemProps3.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70</TotalTime>
  <Words>532</Words>
  <Application>Microsoft Macintosh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Kristen ITC</vt:lpstr>
      <vt:lpstr>Quire Sans</vt:lpstr>
      <vt:lpstr>Office Theme</vt:lpstr>
      <vt:lpstr>Scenic Heights Elementary School </vt:lpstr>
      <vt:lpstr>Welcome Volunteers!</vt:lpstr>
      <vt:lpstr>Ways to get Involved</vt:lpstr>
      <vt:lpstr>What to Do While on Campus</vt:lpstr>
      <vt:lpstr>A Few Reminders:</vt:lpstr>
      <vt:lpstr>Golden Rules</vt:lpstr>
      <vt:lpstr>School Policies</vt:lpstr>
      <vt:lpstr>Get Involved </vt:lpstr>
      <vt:lpstr>Questions?</vt:lpstr>
      <vt:lpstr>Volunteer Training Sign-In Sheet September 2023</vt:lpstr>
      <vt:lpstr>Volunteer Training Sign-In Sheet September 2023</vt:lpstr>
      <vt:lpstr>Volunteer Training Sign-In Sheet September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Scenic Heights Elementary School </dc:title>
  <dc:creator>Microsoft Office User</dc:creator>
  <cp:lastModifiedBy>Microsoft Office User</cp:lastModifiedBy>
  <cp:revision>3</cp:revision>
  <dcterms:created xsi:type="dcterms:W3CDTF">2023-09-06T01:12:43Z</dcterms:created>
  <dcterms:modified xsi:type="dcterms:W3CDTF">2023-09-06T02:23:02Z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